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539" autoAdjust="0"/>
    <p:restoredTop sz="94265" autoAdjust="0"/>
  </p:normalViewPr>
  <p:slideViewPr>
    <p:cSldViewPr>
      <p:cViewPr varScale="1">
        <p:scale>
          <a:sx n="80" d="100"/>
          <a:sy n="80" d="100"/>
        </p:scale>
        <p:origin x="-1301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9808612440204"/>
          <c:y val="5.0420168067226892E-2"/>
          <c:w val="0.54545454545454541"/>
          <c:h val="0.674369747899159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социальных расходов сельского поселения Сорум за 1 квартал 2016 года (исполнено тыс. рублей) </c:v>
                </c:pt>
              </c:strCache>
            </c:strRef>
          </c:tx>
          <c:spPr>
            <a:solidFill>
              <a:srgbClr val="0000FF"/>
            </a:solidFill>
            <a:ln w="25345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1.0869716621264259E-3"/>
                  <c:y val="-0.2338479854966583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651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pPr>
                <a:noFill/>
                <a:ln w="25345"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641651802950488E-3"/>
                  <c:y val="-8.693758838059137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</a:t>
                    </a:r>
                    <a:r>
                      <a:rPr lang="en-US" dirty="0" smtClean="0"/>
                      <a:t>5,0</a:t>
                    </a:r>
                    <a:endParaRPr lang="en-US" dirty="0"/>
                  </a:p>
                </c:rich>
              </c:tx>
              <c:spPr>
                <a:noFill/>
                <a:ln w="25345"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9404041047233887E-3"/>
                  <c:y val="-0.3783127418351060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1966,0</a:t>
                    </a:r>
                    <a:endParaRPr lang="en-US" dirty="0"/>
                  </a:p>
                </c:rich>
              </c:tx>
              <c:spPr>
                <a:noFill/>
                <a:ln w="25345"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4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Культура, кинематография</c:v>
                </c:pt>
                <c:pt idx="1">
                  <c:v>Социальная политика</c:v>
                </c:pt>
                <c:pt idx="2">
                  <c:v>Физическая культура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651.20000000000005</c:v>
                </c:pt>
                <c:pt idx="1">
                  <c:v>15</c:v>
                </c:pt>
                <c:pt idx="2">
                  <c:v>1966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2887040"/>
        <c:axId val="62888576"/>
      </c:barChart>
      <c:catAx>
        <c:axId val="6288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97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2888576"/>
        <c:crosses val="autoZero"/>
        <c:auto val="1"/>
        <c:lblAlgn val="ctr"/>
        <c:lblOffset val="100"/>
        <c:noMultiLvlLbl val="0"/>
      </c:catAx>
      <c:valAx>
        <c:axId val="628885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62887040"/>
        <c:crosses val="autoZero"/>
        <c:crossBetween val="between"/>
      </c:valAx>
      <c:spPr>
        <a:noFill/>
        <a:ln w="2534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67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464114832535949"/>
          <c:y val="2.5210084033613446E-2"/>
          <c:w val="0.32416267942583776"/>
          <c:h val="0.84033613445378164"/>
        </c:manualLayout>
      </c:layout>
      <c:overlay val="0"/>
      <c:txPr>
        <a:bodyPr/>
        <a:lstStyle/>
        <a:p>
          <a:pPr>
            <a:defRPr sz="1557" b="1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</cdr:x>
      <cdr:y>0.20551</cdr:y>
    </cdr:from>
    <cdr:to>
      <cdr:x>0.23241</cdr:x>
      <cdr:y>0.28184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950563" y="921948"/>
          <a:ext cx="792087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0.36701</cdr:x>
      <cdr:y>0.69771</cdr:y>
    </cdr:from>
    <cdr:to>
      <cdr:x>0.45113</cdr:x>
      <cdr:y>0.79423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894778" y="3103749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C51438-35A4-4E8C-B8BC-41E3457A3F12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9656B8-52F0-42A2-92D4-0336D0D99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55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1A2857-FE33-4327-ADCD-0ED7F1F28A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CF0A-E968-4E12-84E0-8021A6E5EF73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35B5-D18D-4F94-AB62-5097FB1E2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39A68-7F86-4A50-9744-6BE0B9809FB5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6A15-0322-4AC9-8C51-D44AFC82E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5CEE-44D3-4ADD-B1D1-86AF87DFC41F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AC61-9329-4CFC-8310-3E3BC7387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FEC4-26E1-4A2E-94AC-D572B34603D1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7B0E9-22C9-4316-9800-E336AB7A9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C488-F10A-48EF-893A-775906B4807A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F972-709C-4C12-A621-5E1E41521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D61A1-008B-4E82-860D-B8C5C7580D83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33AC-E4EA-4B13-B443-6438EB47E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47B5D-820C-4FD4-83C6-E64D74782EC2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A9A5-FE67-44C3-8172-3F1B19E17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F2BC-4BCC-474A-89B7-804388C19901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0B8C-4DCE-45C7-A72B-EACA6DB7F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815D-B3DA-4458-8645-8AD44F66F943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2A57-8627-4F55-AFAD-4F688EC7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718A3-C0AF-40B5-A60B-651F5F7E6004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E9B37-9613-4E2D-82FC-D994BE571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A4685-31DC-4B97-97FA-2B45E4AFE7E5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2B1FF-E638-4ED3-9F8B-8BBFB6EEA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F53ECC3-A032-4601-A654-F8838756A4DD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02AE124-DAA5-4C68-AAB0-97FDA36C2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9" r:id="rId2"/>
    <p:sldLayoutId id="2147483901" r:id="rId3"/>
    <p:sldLayoutId id="2147483898" r:id="rId4"/>
    <p:sldLayoutId id="2147483897" r:id="rId5"/>
    <p:sldLayoutId id="2147483896" r:id="rId6"/>
    <p:sldLayoutId id="2147483895" r:id="rId7"/>
    <p:sldLayoutId id="2147483894" r:id="rId8"/>
    <p:sldLayoutId id="2147483902" r:id="rId9"/>
    <p:sldLayoutId id="2147483893" r:id="rId10"/>
    <p:sldLayoutId id="2147483892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2.xls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3.xls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" y="1773238"/>
            <a:ext cx="8075612" cy="3984625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об исполнении бюджета поселения 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квартал 2016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6620272" cy="108012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</a:p>
        </p:txBody>
      </p:sp>
      <p:pic>
        <p:nvPicPr>
          <p:cNvPr id="14339" name="Рисунок 7" descr="Вырезка экрана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431800"/>
            <a:ext cx="10715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842493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5" y="1556792"/>
            <a:ext cx="8136905" cy="2376264"/>
          </a:xfrm>
        </p:spPr>
        <p:txBody>
          <a:bodyPr/>
          <a:lstStyle/>
          <a:p>
            <a:pPr marL="182880" indent="0">
              <a:buNone/>
            </a:pP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800" i="1" dirty="0" smtClean="0"/>
              <a:t>Администрация сельского поселения </a:t>
            </a:r>
            <a:r>
              <a:rPr lang="ru-RU" sz="2800" i="1" dirty="0" err="1" smtClean="0"/>
              <a:t>Сорум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Адрес фактический: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ru-RU" sz="2400" i="1" dirty="0" smtClean="0"/>
              <a:t> ул.Центральная, 34.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ru-RU" sz="2400" i="1" dirty="0" err="1" smtClean="0"/>
              <a:t>п.Сорум</a:t>
            </a:r>
            <a:r>
              <a:rPr lang="ru-RU" sz="2400" i="1" dirty="0" smtClean="0"/>
              <a:t>, Белоярский р-н, ХМАО-ЮГРА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E-mail</a:t>
            </a:r>
            <a:r>
              <a:rPr lang="ru-RU" sz="2400" i="1" dirty="0" smtClean="0"/>
              <a:t>: </a:t>
            </a:r>
            <a:r>
              <a:rPr lang="en-US" sz="2400" i="1" dirty="0" smtClean="0"/>
              <a:t>admsorum86@yandex.ru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1600" i="1" dirty="0" smtClean="0"/>
              <a:t>Глава администрации </a:t>
            </a:r>
            <a:r>
              <a:rPr lang="ru-RU" sz="1600" i="1" dirty="0" err="1" smtClean="0"/>
              <a:t>Маковей</a:t>
            </a:r>
            <a:r>
              <a:rPr lang="ru-RU" sz="1600" i="1" dirty="0" smtClean="0"/>
              <a:t> Мария Михайловна, тел. (34670) 36-3-65</a:t>
            </a:r>
            <a:br>
              <a:rPr lang="ru-RU" sz="1600" i="1" dirty="0" smtClean="0"/>
            </a:br>
            <a:r>
              <a:rPr lang="ru-RU" sz="1600" i="1" dirty="0" smtClean="0"/>
              <a:t>специалисты (34670) 36-5-72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endParaRPr lang="ru-RU" sz="1800" i="1" dirty="0"/>
          </a:p>
        </p:txBody>
      </p:sp>
      <p:pic>
        <p:nvPicPr>
          <p:cNvPr id="3" name="Рисунок 7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093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35696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1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04813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4"/>
          <p:cNvSpPr>
            <a:spLocks noChangeArrowheads="1"/>
          </p:cNvSpPr>
          <p:nvPr/>
        </p:nvSpPr>
        <p:spPr bwMode="auto">
          <a:xfrm>
            <a:off x="476250" y="1971675"/>
            <a:ext cx="8272463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Формирование и исполнение бюджета сельского поселения </a:t>
            </a:r>
            <a:r>
              <a:rPr lang="ru-RU" sz="1600" b="1" i="1" dirty="0" err="1">
                <a:solidFill>
                  <a:srgbClr val="000000"/>
                </a:solidFill>
                <a:latin typeface="Times New Roman" pitchFamily="18" charset="0"/>
              </a:rPr>
              <a:t>Сорум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 (далее по тексту – бюджет поселения) осуществлялось в соответствии с Бюджетным кодексом Российской Федерации от 31 июля 1998 года № 145-ФЗ, приказом Министерства финансов Российской Федерации от 21 декабря 2012 года № 171 н «Об утверждении Указаний о порядке применения бюджетной классификации Российской Федерации на 2015 год и на плановый период 2016 и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</a:rPr>
              <a:t>2017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годов», Положением об отдельных вопросах организации и осуществления бюджетного процесса в сельском поселении </a:t>
            </a:r>
            <a:r>
              <a:rPr lang="ru-RU" sz="1600" b="1" i="1" dirty="0" err="1">
                <a:solidFill>
                  <a:srgbClr val="000000"/>
                </a:solidFill>
                <a:latin typeface="Times New Roman" pitchFamily="18" charset="0"/>
              </a:rPr>
              <a:t>Сорум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, утвержденным решением Совета депутатов сельского поселения </a:t>
            </a:r>
            <a:r>
              <a:rPr lang="ru-RU" sz="1600" b="1" i="1" dirty="0" err="1">
                <a:solidFill>
                  <a:srgbClr val="000000"/>
                </a:solidFill>
                <a:latin typeface="Times New Roman" pitchFamily="18" charset="0"/>
              </a:rPr>
              <a:t>Сорум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 от 25 ноября 2008 года № 24. </a:t>
            </a:r>
          </a:p>
          <a:p>
            <a:pPr lvl="0" indent="449263" algn="just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Финансирование расходов бюджета поселения осуществлялось в 2016 году в соответствии с решением Совета депутатов сельского поселения </a:t>
            </a:r>
            <a:r>
              <a:rPr lang="ru-RU" sz="1600" b="1" i="1" dirty="0" err="1">
                <a:solidFill>
                  <a:srgbClr val="000000"/>
                </a:solidFill>
                <a:latin typeface="Times New Roman" pitchFamily="18" charset="0"/>
              </a:rPr>
              <a:t>Сорум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 от 15 декабря 2015 года № 62 «О бюджете сельского поселения </a:t>
            </a:r>
            <a:r>
              <a:rPr lang="ru-RU" sz="1600" b="1" i="1" dirty="0" err="1">
                <a:solidFill>
                  <a:srgbClr val="000000"/>
                </a:solidFill>
                <a:latin typeface="Times New Roman" pitchFamily="18" charset="0"/>
              </a:rPr>
              <a:t>Сорум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 на 2016 год и плановый период 2017 и 2018 годов». </a:t>
            </a:r>
          </a:p>
          <a:p>
            <a:pPr lvl="0" indent="449263" algn="just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         Формирование объема и структуры расходов бюджета поселения на очередной финансовый год и плановый период осуществлялось с учетом положений приоритеты  Бюджетного послания Президента Российской Федерации «О бюджетной политике в 2016 – 2018 годах» и отдельных Указов Президента Российской Федерации от 07 мая 2012 года и поручений Губернатора Ханты-Мансийского автономного округа – Югры.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55613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476250" y="2205038"/>
            <a:ext cx="81280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В качестве основных приоритетов бюджетных расходов определено безусловное выполнение социальных обязательств: </a:t>
            </a:r>
          </a:p>
          <a:p>
            <a:pPr indent="449263" algn="just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 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выплата заработной платы работникам бюджетной сферы;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повышение качества жизни населения;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реализация мер, направленных на стабилизацию ситуации на рынке труда;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предоставление в полном объеме населению поселения качественных услуг культуры;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совершенствование правового положения муниципальных учреждений социальной сферы; </a:t>
            </a:r>
          </a:p>
          <a:p>
            <a:pPr indent="449263" algn="just"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проведение мероприятий, направленных на модернизацию и технологическое развитие экономики поселения, повышение ее энергетической эффективности.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55613"/>
            <a:ext cx="9969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4" name="Группа 3"/>
          <p:cNvGrpSpPr>
            <a:grpSpLocks/>
          </p:cNvGrpSpPr>
          <p:nvPr/>
        </p:nvGrpSpPr>
        <p:grpSpPr bwMode="auto">
          <a:xfrm>
            <a:off x="3143250" y="2174875"/>
            <a:ext cx="5294313" cy="4219575"/>
            <a:chOff x="3143489" y="2175072"/>
            <a:chExt cx="5293631" cy="4219574"/>
          </a:xfrm>
        </p:grpSpPr>
        <p:sp>
          <p:nvSpPr>
            <p:cNvPr id="7" name="Полилиния 6"/>
            <p:cNvSpPr/>
            <p:nvPr/>
          </p:nvSpPr>
          <p:spPr>
            <a:xfrm rot="21600000">
              <a:off x="3143489" y="2175072"/>
              <a:ext cx="5293631" cy="1220788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1" rIns="128016" bIns="6858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Доходы </a:t>
              </a:r>
              <a:r>
                <a:rPr lang="en-US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– 5059,3  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 rot="21600000">
              <a:off x="3143489" y="3611760"/>
              <a:ext cx="5293631" cy="1219200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0" rIns="128016" bIns="68581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  <a:r>
                <a:rPr lang="en-US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24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5321,0</a:t>
              </a:r>
              <a:r>
                <a:rPr lang="ru-RU" sz="21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тыс</a:t>
              </a:r>
              <a:r>
                <a:rPr lang="ru-RU" sz="21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 рублей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 rot="21600000">
              <a:off x="3143489" y="5173859"/>
              <a:ext cx="5293631" cy="1220787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1" rIns="128017" bIns="6858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Дефицит</a:t>
              </a:r>
              <a:r>
                <a:rPr lang="en-US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–</a:t>
              </a:r>
              <a:r>
                <a:rPr lang="ru-RU" sz="24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261,7 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</p:txBody>
        </p:sp>
      </p:grpSp>
      <p:pic>
        <p:nvPicPr>
          <p:cNvPr id="17415" name="Рисунок 11" descr="Вырезка экрана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3425" y="3424238"/>
            <a:ext cx="571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295636" y="5174572"/>
            <a:ext cx="1620180" cy="122007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331641" y="3708627"/>
            <a:ext cx="1368151" cy="102492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95636" y="3702881"/>
            <a:ext cx="1652969" cy="123828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295636" y="2265613"/>
            <a:ext cx="1620180" cy="121372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7" name="Рисунок 2" descr="Вырезка экрана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" y="455613"/>
            <a:ext cx="10715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8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544116"/>
              </p:ext>
            </p:extLst>
          </p:nvPr>
        </p:nvGraphicFramePr>
        <p:xfrm>
          <a:off x="393700" y="2273300"/>
          <a:ext cx="8264525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Worksheet" r:id="rId7" imgW="8334424" imgH="4076807" progId="Excel.Sheet.8">
                  <p:embed/>
                </p:oleObj>
              </mc:Choice>
              <mc:Fallback>
                <p:oleObj name="Worksheet" r:id="rId7" imgW="8334424" imgH="4076807" progId="Excel.Sheet.8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2273300"/>
                        <a:ext cx="8264525" cy="404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Рисунок 2" descr="Вырезка экрана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455613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6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664830"/>
              </p:ext>
            </p:extLst>
          </p:nvPr>
        </p:nvGraphicFramePr>
        <p:xfrm>
          <a:off x="-20638" y="1484784"/>
          <a:ext cx="9164638" cy="47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Worksheet" r:id="rId6" imgW="8991730" imgH="4819664" progId="Excel.Sheet.8">
                  <p:embed/>
                </p:oleObj>
              </mc:Choice>
              <mc:Fallback>
                <p:oleObj name="Worksheet" r:id="rId6" imgW="8991730" imgH="4819664" progId="Excel.Sheet.8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638" y="1484784"/>
                        <a:ext cx="9164638" cy="479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0441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"/>
            <a:ext cx="6420444" cy="126876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Анализ исполнения расходной части бюджета сельского поселения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Сорум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квартал 2016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года                                  по функциональной структуре расходов. </a:t>
            </a:r>
            <a:endParaRPr lang="ru-RU" alt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9" name="Рисунок 7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aphicFrame>
        <p:nvGraphicFramePr>
          <p:cNvPr id="29773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911473"/>
              </p:ext>
            </p:extLst>
          </p:nvPr>
        </p:nvGraphicFramePr>
        <p:xfrm>
          <a:off x="552450" y="1628775"/>
          <a:ext cx="8039100" cy="4586834"/>
        </p:xfrm>
        <a:graphic>
          <a:graphicData uri="http://schemas.openxmlformats.org/drawingml/2006/table">
            <a:tbl>
              <a:tblPr/>
              <a:tblGrid>
                <a:gridCol w="2994025"/>
                <a:gridCol w="1736725"/>
                <a:gridCol w="1730375"/>
                <a:gridCol w="1577975"/>
              </a:tblGrid>
              <a:tr h="3270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 а и м е н о в а н и е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за1 квартал  2016 года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Утверждено, рублей                       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рублей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10 888100,00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2317441,01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396000,00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52272,31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131800,00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21233,40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359000,00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115322,21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5862500,00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182492,90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55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2633000,00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651200,00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68300,00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7899000,00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1966000,00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28268000,00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5320961,83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18,82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3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55613"/>
            <a:ext cx="9969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321741"/>
              </p:ext>
            </p:extLst>
          </p:nvPr>
        </p:nvGraphicFramePr>
        <p:xfrm>
          <a:off x="130175" y="1971675"/>
          <a:ext cx="8040688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19672" y="224644"/>
            <a:ext cx="6420444" cy="9001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коммунальное хозяйство. </a:t>
            </a:r>
            <a:endParaRPr lang="ru-RU" alt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7" name="Рисунок 7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aphicFrame>
        <p:nvGraphicFramePr>
          <p:cNvPr id="30729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978589"/>
              </p:ext>
            </p:extLst>
          </p:nvPr>
        </p:nvGraphicFramePr>
        <p:xfrm>
          <a:off x="755650" y="1412875"/>
          <a:ext cx="7086600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Диаграмма" r:id="rId6" imgW="7086488" imgH="2257455" progId="Excel.Sheet.8">
                  <p:embed/>
                </p:oleObj>
              </mc:Choice>
              <mc:Fallback>
                <p:oleObj name="Диаграмма" r:id="rId6" imgW="7086488" imgH="2257455" progId="Excel.Sheet.8">
                  <p:embed/>
                  <p:pic>
                    <p:nvPicPr>
                      <p:cNvPr id="0" name="Picture 2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412875"/>
                        <a:ext cx="7086600" cy="226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599961"/>
              </p:ext>
            </p:extLst>
          </p:nvPr>
        </p:nvGraphicFramePr>
        <p:xfrm>
          <a:off x="971550" y="3846513"/>
          <a:ext cx="6913563" cy="2842261"/>
        </p:xfrm>
        <a:graphic>
          <a:graphicData uri="http://schemas.openxmlformats.org/drawingml/2006/table">
            <a:tbl>
              <a:tblPr/>
              <a:tblGrid>
                <a:gridCol w="3203575"/>
                <a:gridCol w="1858963"/>
                <a:gridCol w="1851025"/>
              </a:tblGrid>
              <a:tr h="2079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 том числе:</a:t>
                      </a:r>
                    </a:p>
                  </a:txBody>
                  <a:tcPr marL="9526" marR="9526" marT="952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5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 а и м е н о в а н и е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1 квартал 2016 года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Утверждено, рублей                       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рублей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349 500,00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60 261,61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5 513 000,00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122 231,29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6 365 900,00 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182 492,90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</TotalTime>
  <Words>417</Words>
  <Application>Microsoft Office PowerPoint</Application>
  <PresentationFormat>Экран (4:3)</PresentationFormat>
  <Paragraphs>140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Воздушный поток</vt:lpstr>
      <vt:lpstr>Worksheet</vt:lpstr>
      <vt:lpstr>Диаграмма</vt:lpstr>
      <vt:lpstr>Сельское поселение Сорум Белоярский район Ханты-Мансийский автономный округ-Югра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Администрация сельского поселения Сорум  Адрес фактический:  ул.Центральная, 34.  п.Сорум, Белоярский р-н, ХМАО-ЮГРА E-mail: admsorum86@yandex.ru  Глава администрации Маковей Мария Михайловна, тел. (34670) 36-3-65 специалисты (34670) 36-5-72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1</cp:lastModifiedBy>
  <cp:revision>138</cp:revision>
  <dcterms:created xsi:type="dcterms:W3CDTF">2013-10-15T13:32:53Z</dcterms:created>
  <dcterms:modified xsi:type="dcterms:W3CDTF">2016-11-22T04:52:25Z</dcterms:modified>
</cp:coreProperties>
</file>